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5" autoAdjust="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B1E133-41A7-458E-B7AA-BD10AA52D3A1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2DFB07-063C-4E07-8B14-4E233F8D2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Balance</a:t>
            </a:r>
          </a:p>
          <a:p>
            <a:r>
              <a:rPr lang="en-US" dirty="0" smtClean="0"/>
              <a:t>Contrast</a:t>
            </a:r>
            <a:endParaRPr lang="en-US" dirty="0" smtClean="0"/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Emphasis</a:t>
            </a:r>
          </a:p>
          <a:p>
            <a:r>
              <a:rPr lang="en-US" dirty="0" smtClean="0"/>
              <a:t>Pattern</a:t>
            </a:r>
          </a:p>
          <a:p>
            <a:r>
              <a:rPr lang="en-US" dirty="0" smtClean="0"/>
              <a:t>Unity</a:t>
            </a:r>
          </a:p>
          <a:p>
            <a:r>
              <a:rPr lang="en-US" dirty="0" smtClean="0"/>
              <a:t>Proportion</a:t>
            </a:r>
          </a:p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 of Design in Art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Balance  </a:t>
            </a:r>
            <a:r>
              <a:rPr lang="en-US" sz="2800" dirty="0" smtClean="0"/>
              <a:t>-  the impression of equilibrium in a pictorial or sculptural composition. Balance is often referred to as symmetrical, asymmetrical, or radial.</a:t>
            </a:r>
            <a:endParaRPr lang="en-US" sz="2800" dirty="0"/>
          </a:p>
        </p:txBody>
      </p:sp>
      <p:pic>
        <p:nvPicPr>
          <p:cNvPr id="1026" name="Picture 2" descr="Example of ba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6667500" cy="16764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 l="27909" t="18367" r="29630" b="9621"/>
          <a:stretch>
            <a:fillRect/>
          </a:stretch>
        </p:blipFill>
        <p:spPr bwMode="auto">
          <a:xfrm>
            <a:off x="5486400" y="22860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- </a:t>
            </a:r>
            <a:r>
              <a:rPr lang="en-US" sz="2700" dirty="0" smtClean="0"/>
              <a:t>refers to the arrangement of opposite elements (light vs. dark colors, rough vs. smooth textures, large vs. small shapes, etc.) in a piece so as to create visual interest, excitement and drama.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978" t="17201" r="49227" b="13994"/>
          <a:stretch>
            <a:fillRect/>
          </a:stretch>
        </p:blipFill>
        <p:spPr bwMode="auto">
          <a:xfrm>
            <a:off x="3048000" y="2286000"/>
            <a:ext cx="262081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0668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/>
              <a:t>Rhythm / movement </a:t>
            </a:r>
            <a:r>
              <a:rPr lang="en-US" sz="2800" b="1" dirty="0" smtClean="0"/>
              <a:t> - </a:t>
            </a:r>
            <a:r>
              <a:rPr lang="en-US" sz="2800" dirty="0" smtClean="0"/>
              <a:t>refers to the suggestion of motion through the use of various elements.</a:t>
            </a:r>
            <a:endParaRPr lang="en-US" sz="2800" dirty="0"/>
          </a:p>
        </p:txBody>
      </p:sp>
      <p:pic>
        <p:nvPicPr>
          <p:cNvPr id="16386" name="Picture 2" descr="Example of Rhythm / Movement"/>
          <p:cNvPicPr>
            <a:picLocks noChangeAspect="1" noChangeArrowheads="1"/>
          </p:cNvPicPr>
          <p:nvPr/>
        </p:nvPicPr>
        <p:blipFill>
          <a:blip r:embed="rId2" cstate="print"/>
          <a:srcRect t="7917" r="54818"/>
          <a:stretch>
            <a:fillRect/>
          </a:stretch>
        </p:blipFill>
        <p:spPr bwMode="auto">
          <a:xfrm>
            <a:off x="152400" y="2819400"/>
            <a:ext cx="3505200" cy="17726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953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Movement</a:t>
            </a:r>
            <a:r>
              <a:rPr lang="en-US" sz="1600" dirty="0" smtClean="0"/>
              <a:t> </a:t>
            </a:r>
            <a:r>
              <a:rPr lang="en-US" sz="1600" dirty="0"/>
              <a:t>is the path the viewer’s eye takes through the work of art, often to </a:t>
            </a:r>
            <a:r>
              <a:rPr lang="en-US" sz="1600" dirty="0" smtClean="0"/>
              <a:t>focal areas</a:t>
            </a:r>
            <a:r>
              <a:rPr lang="en-US" sz="1600" dirty="0"/>
              <a:t>. Such movement can be directed along lines, edges, shape, and color within </a:t>
            </a:r>
            <a:r>
              <a:rPr lang="en-US" sz="1600" dirty="0" smtClean="0"/>
              <a:t>the work </a:t>
            </a:r>
            <a:r>
              <a:rPr lang="en-US" sz="1600" dirty="0"/>
              <a:t>of 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77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Rhythm</a:t>
            </a:r>
            <a:r>
              <a:rPr lang="en-US" sz="1600" dirty="0"/>
              <a:t> is created when one or more elements of design are used repeatedly </a:t>
            </a:r>
            <a:r>
              <a:rPr lang="en-US" sz="1600" dirty="0" smtClean="0"/>
              <a:t>to create </a:t>
            </a:r>
            <a:r>
              <a:rPr lang="en-US" sz="1600" dirty="0"/>
              <a:t>a feeling of organized movement. Rhythm creates a mood like music </a:t>
            </a:r>
            <a:r>
              <a:rPr lang="en-US" sz="1600" dirty="0" smtClean="0"/>
              <a:t>or dancing</a:t>
            </a:r>
            <a:r>
              <a:rPr lang="en-US" sz="1600" dirty="0"/>
              <a:t>. To keep rhythm exciting and active, variety is essential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27209" t="18659" r="28696" b="26239"/>
          <a:stretch>
            <a:fillRect/>
          </a:stretch>
        </p:blipFill>
        <p:spPr bwMode="auto">
          <a:xfrm>
            <a:off x="3733800" y="2286000"/>
            <a:ext cx="203771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28164" t="18659" r="29163" b="44545"/>
          <a:stretch>
            <a:fillRect/>
          </a:stretch>
        </p:blipFill>
        <p:spPr bwMode="auto">
          <a:xfrm>
            <a:off x="5943600" y="2209800"/>
            <a:ext cx="29873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 smtClean="0"/>
              <a:t>Emphasis</a:t>
            </a:r>
            <a:r>
              <a:rPr lang="en-US" sz="2800" dirty="0" smtClean="0"/>
              <a:t> - refers to the created center of interest, the place in an artwork where your eye first lands.</a:t>
            </a:r>
            <a:endParaRPr lang="en-US" sz="2800" dirty="0"/>
          </a:p>
        </p:txBody>
      </p:sp>
      <p:pic>
        <p:nvPicPr>
          <p:cNvPr id="15362" name="Picture 2" descr="Example of empha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3048000" cy="11723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Emphasis</a:t>
            </a:r>
            <a:r>
              <a:rPr lang="en-US" sz="1600" dirty="0"/>
              <a:t> is the part of the design that catches the viewer’s attention. Usually </a:t>
            </a:r>
            <a:r>
              <a:rPr lang="en-US" sz="1600" dirty="0" smtClean="0"/>
              <a:t>the artist </a:t>
            </a:r>
            <a:r>
              <a:rPr lang="en-US" sz="1600" dirty="0"/>
              <a:t>will make one area stand out by contrasting it with other areas. The area </a:t>
            </a:r>
            <a:r>
              <a:rPr lang="en-US" sz="1600" dirty="0" smtClean="0"/>
              <a:t>could be </a:t>
            </a:r>
            <a:r>
              <a:rPr lang="en-US" sz="1600" dirty="0"/>
              <a:t>different in size, color, texture, shape, etc.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7442" t="18950" r="28463" b="40233"/>
          <a:stretch>
            <a:fillRect/>
          </a:stretch>
        </p:blipFill>
        <p:spPr bwMode="auto">
          <a:xfrm>
            <a:off x="4038600" y="2514600"/>
            <a:ext cx="41026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 smtClean="0"/>
              <a:t>Pattern</a:t>
            </a:r>
            <a:r>
              <a:rPr lang="en-US" sz="2800" dirty="0" smtClean="0"/>
              <a:t> - refers to the repetition or reoccurrence of a design element, exact or varied, which establishes a visual beat.</a:t>
            </a:r>
            <a:endParaRPr lang="en-US" sz="2800" dirty="0"/>
          </a:p>
        </p:txBody>
      </p:sp>
      <p:pic>
        <p:nvPicPr>
          <p:cNvPr id="17410" name="Picture 2" descr="Example of 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4223004" cy="13492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867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Repetition</a:t>
            </a:r>
            <a:r>
              <a:rPr lang="en-US" sz="1600" dirty="0"/>
              <a:t> works with pattern to make the work of art seem active. The </a:t>
            </a:r>
            <a:r>
              <a:rPr lang="en-US" sz="1600" dirty="0" smtClean="0"/>
              <a:t>repetition of </a:t>
            </a:r>
            <a:r>
              <a:rPr lang="en-US" sz="1600" dirty="0"/>
              <a:t>elements of design creates unity within the work of art.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0709" t="18367" r="32196" b="42274"/>
          <a:stretch>
            <a:fillRect/>
          </a:stretch>
        </p:blipFill>
        <p:spPr bwMode="auto">
          <a:xfrm>
            <a:off x="4953000" y="2438400"/>
            <a:ext cx="31662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u="sng" dirty="0" smtClean="0"/>
              <a:t>Unity</a:t>
            </a:r>
            <a:r>
              <a:rPr lang="en-US" sz="2800" dirty="0" smtClean="0"/>
              <a:t> - is achieved when the components of a work of art are perceived as harmonious, giving the work a sense of completion.</a:t>
            </a:r>
            <a:endParaRPr lang="en-US" sz="2800" dirty="0"/>
          </a:p>
        </p:txBody>
      </p:sp>
      <p:pic>
        <p:nvPicPr>
          <p:cNvPr id="18434" name="Picture 2" descr="Example of 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4913376" cy="1234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Variety</a:t>
            </a:r>
            <a:r>
              <a:rPr lang="en-US" sz="1600" dirty="0"/>
              <a:t> is the use of several elements of design to hold the viewer’s attention </a:t>
            </a:r>
            <a:r>
              <a:rPr lang="en-US" sz="1600" dirty="0" smtClean="0"/>
              <a:t>and to </a:t>
            </a:r>
            <a:r>
              <a:rPr lang="en-US" sz="1600" dirty="0"/>
              <a:t>guide the viewer’s eye through and around the work of art.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0596" t="29474" r="32344" b="12842"/>
          <a:stretch>
            <a:fillRect/>
          </a:stretch>
        </p:blipFill>
        <p:spPr bwMode="auto">
          <a:xfrm>
            <a:off x="6019800" y="1752600"/>
            <a:ext cx="24609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u="sng" dirty="0" smtClean="0"/>
              <a:t>Proportion / Scale </a:t>
            </a:r>
            <a:r>
              <a:rPr lang="en-US" sz="3100" b="1" dirty="0" smtClean="0"/>
              <a:t>- </a:t>
            </a:r>
            <a:r>
              <a:rPr lang="en-US" sz="3100" dirty="0" smtClean="0"/>
              <a:t> is the size relationship of parts to a whole and to one another. Scale refers to relating size to a constant, such as a human body.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 descr="Example of Proportion /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862578" cy="1589538"/>
          </a:xfrm>
          <a:prstGeom prst="rect">
            <a:avLst/>
          </a:prstGeom>
          <a:noFill/>
        </p:spPr>
      </p:pic>
      <p:pic>
        <p:nvPicPr>
          <p:cNvPr id="4" name="Picture 3" descr="https://s-media-cache-ak0.pinimg.com/736x/88/c9/59/88c95944b4924aa7de0304ecec0534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29777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383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Principles of Design in Art</vt:lpstr>
      <vt:lpstr>Balance  -  the impression of equilibrium in a pictorial or sculptural composition. Balance is often referred to as symmetrical, asymmetrical, or radial.</vt:lpstr>
      <vt:lpstr>Contrast - refers to the arrangement of opposite elements (light vs. dark colors, rough vs. smooth textures, large vs. small shapes, etc.) in a piece so as to create visual interest, excitement and drama.</vt:lpstr>
      <vt:lpstr>Rhythm / movement  - refers to the suggestion of motion through the use of various elements.</vt:lpstr>
      <vt:lpstr>Emphasis - refers to the created center of interest, the place in an artwork where your eye first lands.</vt:lpstr>
      <vt:lpstr>Pattern - refers to the repetition or reoccurrence of a design element, exact or varied, which establishes a visual beat.</vt:lpstr>
      <vt:lpstr>Unity - is achieved when the components of a work of art are perceived as harmonious, giving the work a sense of completion.</vt:lpstr>
      <vt:lpstr>Proportion / Scale -  is the size relationship of parts to a whole and to one another. Scale refers to relating size to a constant, such as a human body.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 in Art</dc:title>
  <dc:creator>Mt. Pleasant Public Schools</dc:creator>
  <cp:lastModifiedBy>User</cp:lastModifiedBy>
  <cp:revision>8</cp:revision>
  <dcterms:created xsi:type="dcterms:W3CDTF">2013-03-08T15:31:41Z</dcterms:created>
  <dcterms:modified xsi:type="dcterms:W3CDTF">2016-11-30T18:39:16Z</dcterms:modified>
</cp:coreProperties>
</file>